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2EA7947-E287-4738-8C82-07CE4F01EF03}" type="datetime2">
              <a:rPr lang="en-US" smtClean="0"/>
              <a:t>Saturday, August 29, 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Sample Footer</a:t>
            </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BA1B0FB-D917-4C8C-928F-313BD683BF39}"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528479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Saturday, August 29,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8241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Saturday, August 29,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8265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8C025-CD7A-4966-867E-81CF82B15267}" type="datetime2">
              <a:rPr lang="en-US" smtClean="0"/>
              <a:t>Saturday, August 29,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3916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E809929-0719-4517-94D6-FDF7F99E70F6}" type="datetime2">
              <a:rPr lang="en-US" smtClean="0"/>
              <a:t>Saturday, August 29, 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Sample Footer</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BA1B0FB-D917-4C8C-928F-313BD683BF39}"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0937691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Saturday, August 29,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769557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Saturday, August 29, 2020</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850071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t>Saturday, August 29, 2020</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689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t>Saturday, August 29, 2020</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9038820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251462FC-960E-4740-921F-B36862979F21}" type="datetime2">
              <a:rPr lang="en-US" smtClean="0"/>
              <a:t>Saturday, August 29, 2020</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a:t>Sample Footer</a:t>
            </a:r>
          </a:p>
        </p:txBody>
      </p:sp>
      <p:sp>
        <p:nvSpPr>
          <p:cNvPr id="7" name="Slide Number Placeholder 6"/>
          <p:cNvSpPr>
            <a:spLocks noGrp="1"/>
          </p:cNvSpPr>
          <p:nvPr>
            <p:ph type="sldNum" sz="quarter" idx="12"/>
          </p:nvPr>
        </p:nvSpPr>
        <p:spPr>
          <a:xfrm>
            <a:off x="5691014" y="6375679"/>
            <a:ext cx="1232456" cy="345796"/>
          </a:xfrm>
        </p:spPr>
        <p:txBody>
          <a:bodyPr/>
          <a:lstStyle/>
          <a:p>
            <a:fld id="{DBA1B0FB-D917-4C8C-928F-313BD683BF39}"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953182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E50BC9E2-CB44-4C05-9BB5-496C18A241E0}" type="datetime2">
              <a:rPr lang="en-US" smtClean="0"/>
              <a:t>Saturday, August 29, 2020</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a:t>Sample Footer</a:t>
            </a:r>
          </a:p>
        </p:txBody>
      </p:sp>
      <p:sp>
        <p:nvSpPr>
          <p:cNvPr id="7" name="Slide Number Placeholder 6"/>
          <p:cNvSpPr>
            <a:spLocks noGrp="1"/>
          </p:cNvSpPr>
          <p:nvPr>
            <p:ph type="sldNum" sz="quarter" idx="12"/>
          </p:nvPr>
        </p:nvSpPr>
        <p:spPr>
          <a:xfrm>
            <a:off x="5687568" y="6375679"/>
            <a:ext cx="1234440" cy="345796"/>
          </a:xfrm>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561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46CB39B-5F4C-4A7E-9BE3-AAFD45576D16}" type="datetime2">
              <a:rPr lang="en-US" smtClean="0"/>
              <a:t>Saturday, August 29, 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A1B0FB-D917-4C8C-928F-313BD683BF39}"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0879400"/>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28D75B8-F76A-41DE-8473-15B3E9CB070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256" r="14256"/>
          <a:stretch>
            <a:fillRect/>
          </a:stretch>
        </p:blipFill>
        <p:spPr>
          <a:xfrm>
            <a:off x="300243" y="0"/>
            <a:ext cx="7275016" cy="6857999"/>
          </a:xfrm>
        </p:spPr>
      </p:pic>
      <p:sp>
        <p:nvSpPr>
          <p:cNvPr id="2" name="Title 1">
            <a:extLst>
              <a:ext uri="{FF2B5EF4-FFF2-40B4-BE49-F238E27FC236}">
                <a16:creationId xmlns:a16="http://schemas.microsoft.com/office/drawing/2014/main" id="{A466647A-7B54-4DFD-A71B-08B6CF55D52E}"/>
              </a:ext>
            </a:extLst>
          </p:cNvPr>
          <p:cNvSpPr>
            <a:spLocks noGrp="1"/>
          </p:cNvSpPr>
          <p:nvPr>
            <p:ph type="title"/>
          </p:nvPr>
        </p:nvSpPr>
        <p:spPr/>
        <p:txBody>
          <a:bodyPr>
            <a:normAutofit fontScale="90000"/>
          </a:bodyPr>
          <a:lstStyle/>
          <a:p>
            <a:br>
              <a:rPr lang="en-US" dirty="0"/>
            </a:br>
            <a:br>
              <a:rPr lang="en-US" dirty="0"/>
            </a:br>
            <a:br>
              <a:rPr lang="en-US" dirty="0"/>
            </a:br>
            <a:br>
              <a:rPr lang="en-US" dirty="0"/>
            </a:br>
            <a:endParaRPr lang="en-US" dirty="0"/>
          </a:p>
        </p:txBody>
      </p:sp>
      <p:sp>
        <p:nvSpPr>
          <p:cNvPr id="29" name="Text Placeholder 28">
            <a:extLst>
              <a:ext uri="{FF2B5EF4-FFF2-40B4-BE49-F238E27FC236}">
                <a16:creationId xmlns:a16="http://schemas.microsoft.com/office/drawing/2014/main" id="{CB9D03B5-F7F0-4876-83A0-B7E7651F74BC}"/>
              </a:ext>
            </a:extLst>
          </p:cNvPr>
          <p:cNvSpPr>
            <a:spLocks noGrp="1"/>
          </p:cNvSpPr>
          <p:nvPr>
            <p:ph type="body" sz="half" idx="2"/>
          </p:nvPr>
        </p:nvSpPr>
        <p:spPr/>
        <p:txBody>
          <a:bodyPr>
            <a:normAutofit/>
          </a:bodyPr>
          <a:lstStyle/>
          <a:p>
            <a:r>
              <a:rPr lang="en-US" sz="4000" dirty="0">
                <a:cs typeface="Times New Roman" panose="02020603050405020304" pitchFamily="18" charset="0"/>
              </a:rPr>
              <a:t>Predicting </a:t>
            </a:r>
            <a:r>
              <a:rPr lang="en-US" sz="4000" dirty="0" err="1">
                <a:cs typeface="Times New Roman" panose="02020603050405020304" pitchFamily="18" charset="0"/>
              </a:rPr>
              <a:t>AirBnB</a:t>
            </a:r>
            <a:r>
              <a:rPr lang="en-US" sz="4000" dirty="0">
                <a:cs typeface="Times New Roman" panose="02020603050405020304" pitchFamily="18" charset="0"/>
              </a:rPr>
              <a:t> Prices for New York City</a:t>
            </a:r>
          </a:p>
          <a:p>
            <a:endParaRPr lang="en-US" dirty="0"/>
          </a:p>
          <a:p>
            <a:r>
              <a:rPr lang="en-US" sz="1300" dirty="0">
                <a:latin typeface="Times New Roman" panose="02020603050405020304" pitchFamily="18" charset="0"/>
                <a:cs typeface="Times New Roman" panose="02020603050405020304" pitchFamily="18" charset="0"/>
              </a:rPr>
              <a:t>By Jun Chen</a:t>
            </a:r>
          </a:p>
        </p:txBody>
      </p:sp>
    </p:spTree>
    <p:extLst>
      <p:ext uri="{BB962C8B-B14F-4D97-AF65-F5344CB8AC3E}">
        <p14:creationId xmlns:p14="http://schemas.microsoft.com/office/powerpoint/2010/main" val="2632604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278396-D13A-47F0-834E-CEBC6CC9E2F3}"/>
              </a:ext>
            </a:extLst>
          </p:cNvPr>
          <p:cNvSpPr>
            <a:spLocks noGrp="1"/>
          </p:cNvSpPr>
          <p:nvPr>
            <p:ph type="title"/>
          </p:nvPr>
        </p:nvSpPr>
        <p:spPr/>
        <p:txBody>
          <a:bodyPr>
            <a:normAutofit fontScale="90000"/>
          </a:bodyPr>
          <a:lstStyle/>
          <a:p>
            <a:pPr algn="ctr"/>
            <a:r>
              <a:rPr lang="en-US" dirty="0"/>
              <a:t>Results and In-Depth Analysis </a:t>
            </a:r>
            <a:br>
              <a:rPr lang="en-US" dirty="0"/>
            </a:br>
            <a:r>
              <a:rPr lang="en-US" dirty="0"/>
              <a:t>		</a:t>
            </a:r>
            <a:r>
              <a:rPr lang="en-US" sz="3600" dirty="0"/>
              <a:t>Linear Regression Model</a:t>
            </a:r>
            <a:br>
              <a:rPr lang="en-US" dirty="0"/>
            </a:br>
            <a:endParaRPr lang="en-US" dirty="0"/>
          </a:p>
        </p:txBody>
      </p:sp>
      <p:sp>
        <p:nvSpPr>
          <p:cNvPr id="6" name="Content Placeholder 5">
            <a:extLst>
              <a:ext uri="{FF2B5EF4-FFF2-40B4-BE49-F238E27FC236}">
                <a16:creationId xmlns:a16="http://schemas.microsoft.com/office/drawing/2014/main" id="{EAC17469-26C8-44AF-8352-9A0735DF05E6}"/>
              </a:ext>
            </a:extLst>
          </p:cNvPr>
          <p:cNvSpPr>
            <a:spLocks noGrp="1"/>
          </p:cNvSpPr>
          <p:nvPr>
            <p:ph idx="1"/>
          </p:nvPr>
        </p:nvSpPr>
        <p:spPr/>
        <p:txBody>
          <a:bodyPr/>
          <a:lstStyle/>
          <a:p>
            <a:r>
              <a:rPr lang="en-US" dirty="0"/>
              <a:t>Machine Learning with Linear Regression Model</a:t>
            </a:r>
          </a:p>
          <a:p>
            <a:pPr lvl="1"/>
            <a:r>
              <a:rPr lang="en-US" dirty="0"/>
              <a:t>Continuous Variables when tested with the .score function has shown to have low accuracy. </a:t>
            </a:r>
          </a:p>
          <a:p>
            <a:pPr lvl="2"/>
            <a:r>
              <a:rPr lang="en-US" dirty="0"/>
              <a:t>Highest individual score was  ~ 0.0022</a:t>
            </a:r>
          </a:p>
          <a:p>
            <a:pPr lvl="2"/>
            <a:r>
              <a:rPr lang="en-US" dirty="0"/>
              <a:t>Multivariate Linear regression was performed with the variables ['</a:t>
            </a:r>
            <a:r>
              <a:rPr lang="en-US" dirty="0" err="1"/>
              <a:t>minimum_nights</a:t>
            </a:r>
            <a:r>
              <a:rPr lang="en-US" dirty="0"/>
              <a:t>', 'latitude', 'longitude', '</a:t>
            </a:r>
            <a:r>
              <a:rPr lang="en-US" dirty="0" err="1"/>
              <a:t>number_of_reviews</a:t>
            </a:r>
            <a:r>
              <a:rPr lang="en-US" dirty="0"/>
              <a:t>', '</a:t>
            </a:r>
            <a:r>
              <a:rPr lang="en-US" dirty="0" err="1"/>
              <a:t>reviews_per_month</a:t>
            </a:r>
            <a:r>
              <a:rPr lang="en-US" dirty="0"/>
              <a:t>', 'availability_365', '</a:t>
            </a:r>
            <a:r>
              <a:rPr lang="en-US" dirty="0" err="1"/>
              <a:t>time_since_collection</a:t>
            </a:r>
            <a:r>
              <a:rPr lang="en-US" dirty="0"/>
              <a:t>’]</a:t>
            </a:r>
          </a:p>
          <a:p>
            <a:pPr lvl="3"/>
            <a:r>
              <a:rPr lang="en-US" dirty="0"/>
              <a:t>There was an significant increase in our accuracy score (high of ~0.054) after a number of tests. </a:t>
            </a:r>
          </a:p>
          <a:p>
            <a:pPr lvl="3"/>
            <a:r>
              <a:rPr lang="en-US" dirty="0"/>
              <a:t>While there was a significant change, a score of 0.054 is still extremely small for a prediction model</a:t>
            </a:r>
          </a:p>
          <a:p>
            <a:pPr lvl="1"/>
            <a:endParaRPr lang="en-US" dirty="0"/>
          </a:p>
        </p:txBody>
      </p:sp>
    </p:spTree>
    <p:extLst>
      <p:ext uri="{BB962C8B-B14F-4D97-AF65-F5344CB8AC3E}">
        <p14:creationId xmlns:p14="http://schemas.microsoft.com/office/powerpoint/2010/main" val="319122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9D4E-8F4B-45CE-9DCE-66A6C745F3AC}"/>
              </a:ext>
            </a:extLst>
          </p:cNvPr>
          <p:cNvSpPr>
            <a:spLocks noGrp="1"/>
          </p:cNvSpPr>
          <p:nvPr>
            <p:ph type="title"/>
          </p:nvPr>
        </p:nvSpPr>
        <p:spPr/>
        <p:txBody>
          <a:bodyPr/>
          <a:lstStyle/>
          <a:p>
            <a:pPr algn="ctr"/>
            <a:r>
              <a:rPr lang="en-US" dirty="0"/>
              <a:t>Results and In-Depth Analysis </a:t>
            </a:r>
            <a:br>
              <a:rPr lang="en-US" dirty="0"/>
            </a:br>
            <a:r>
              <a:rPr lang="en-US" sz="3600" dirty="0"/>
              <a:t>Ridge Model</a:t>
            </a:r>
            <a:endParaRPr lang="en-US" dirty="0"/>
          </a:p>
        </p:txBody>
      </p:sp>
      <p:sp>
        <p:nvSpPr>
          <p:cNvPr id="3" name="Content Placeholder 2">
            <a:extLst>
              <a:ext uri="{FF2B5EF4-FFF2-40B4-BE49-F238E27FC236}">
                <a16:creationId xmlns:a16="http://schemas.microsoft.com/office/drawing/2014/main" id="{FB9AB646-7B60-4E0B-B8F4-5F5205527150}"/>
              </a:ext>
            </a:extLst>
          </p:cNvPr>
          <p:cNvSpPr>
            <a:spLocks noGrp="1"/>
          </p:cNvSpPr>
          <p:nvPr>
            <p:ph idx="1"/>
          </p:nvPr>
        </p:nvSpPr>
        <p:spPr/>
        <p:txBody>
          <a:bodyPr/>
          <a:lstStyle/>
          <a:p>
            <a:r>
              <a:rPr lang="en-US" dirty="0"/>
              <a:t>Due to the low accuracy scores provided by our Linear Regression Model, I attempted to improve my model by testing several variations (Ridge, Lasso, Elastic Net)</a:t>
            </a:r>
          </a:p>
          <a:p>
            <a:pPr lvl="2"/>
            <a:r>
              <a:rPr lang="en-US" dirty="0"/>
              <a:t>Regular Linear Regression 0.05533730706618012</a:t>
            </a:r>
          </a:p>
          <a:p>
            <a:pPr lvl="2"/>
            <a:r>
              <a:rPr lang="en-US" dirty="0"/>
              <a:t>Ridge Regression 0.05543737571257201</a:t>
            </a:r>
          </a:p>
          <a:p>
            <a:pPr lvl="2"/>
            <a:r>
              <a:rPr lang="en-US" dirty="0"/>
              <a:t>Lasso Regression 0.03909130532326177</a:t>
            </a:r>
          </a:p>
          <a:p>
            <a:pPr lvl="2"/>
            <a:r>
              <a:rPr lang="en-US" dirty="0"/>
              <a:t>Elastic Net 0.014349409345878916</a:t>
            </a:r>
          </a:p>
          <a:p>
            <a:pPr lvl="1"/>
            <a:r>
              <a:rPr lang="en-US" dirty="0"/>
              <a:t>From the scores provided above, the only model that provided an improvement was our Ridge Model, with a 0.001 difference between the two. My next step was to fine tune the model via the hyperparameters.</a:t>
            </a:r>
          </a:p>
          <a:p>
            <a:pPr lvl="1"/>
            <a:endParaRPr lang="en-US" dirty="0"/>
          </a:p>
        </p:txBody>
      </p:sp>
    </p:spTree>
    <p:extLst>
      <p:ext uri="{BB962C8B-B14F-4D97-AF65-F5344CB8AC3E}">
        <p14:creationId xmlns:p14="http://schemas.microsoft.com/office/powerpoint/2010/main" val="2420101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792F-08E2-4089-9D55-7CACCB178AC4}"/>
              </a:ext>
            </a:extLst>
          </p:cNvPr>
          <p:cNvSpPr>
            <a:spLocks noGrp="1"/>
          </p:cNvSpPr>
          <p:nvPr>
            <p:ph type="title"/>
          </p:nvPr>
        </p:nvSpPr>
        <p:spPr/>
        <p:txBody>
          <a:bodyPr/>
          <a:lstStyle/>
          <a:p>
            <a:pPr algn="ctr"/>
            <a:r>
              <a:rPr lang="en-US" dirty="0"/>
              <a:t>Results and In-Depth Analysis </a:t>
            </a:r>
            <a:br>
              <a:rPr lang="en-US" dirty="0"/>
            </a:br>
            <a:r>
              <a:rPr lang="en-US" sz="3600" dirty="0"/>
              <a:t>Ridge Model</a:t>
            </a:r>
            <a:endParaRPr lang="en-US" dirty="0"/>
          </a:p>
        </p:txBody>
      </p:sp>
      <p:sp>
        <p:nvSpPr>
          <p:cNvPr id="3" name="Content Placeholder 2">
            <a:extLst>
              <a:ext uri="{FF2B5EF4-FFF2-40B4-BE49-F238E27FC236}">
                <a16:creationId xmlns:a16="http://schemas.microsoft.com/office/drawing/2014/main" id="{03A5AF07-95FF-42E9-9468-CD1EF81490F5}"/>
              </a:ext>
            </a:extLst>
          </p:cNvPr>
          <p:cNvSpPr>
            <a:spLocks noGrp="1"/>
          </p:cNvSpPr>
          <p:nvPr>
            <p:ph idx="1"/>
          </p:nvPr>
        </p:nvSpPr>
        <p:spPr/>
        <p:txBody>
          <a:bodyPr/>
          <a:lstStyle/>
          <a:p>
            <a:r>
              <a:rPr lang="en-US" dirty="0"/>
              <a:t>Using </a:t>
            </a:r>
            <a:r>
              <a:rPr lang="en-US" dirty="0" err="1"/>
              <a:t>GridSearchCV</a:t>
            </a:r>
            <a:r>
              <a:rPr lang="en-US" dirty="0"/>
              <a:t>, I hyper tuned my Ridge model, and ran the model again. </a:t>
            </a:r>
          </a:p>
          <a:p>
            <a:pPr lvl="1"/>
            <a:r>
              <a:rPr lang="en-US" dirty="0"/>
              <a:t>We did see an improvement, but the results were still lackluster (1.74 e -7 difference between Ridge vs Linear Regression with no tuning vs 6.4 e -6 difference between our Ridge and Linear Regression model </a:t>
            </a:r>
            <a:r>
              <a:rPr lang="en-US" dirty="0" err="1"/>
              <a:t>hypertuned</a:t>
            </a:r>
            <a:r>
              <a:rPr lang="en-US" dirty="0"/>
              <a:t> parameters).</a:t>
            </a:r>
          </a:p>
          <a:p>
            <a:pPr lvl="1"/>
            <a:endParaRPr lang="en-US" dirty="0"/>
          </a:p>
        </p:txBody>
      </p:sp>
    </p:spTree>
    <p:extLst>
      <p:ext uri="{BB962C8B-B14F-4D97-AF65-F5344CB8AC3E}">
        <p14:creationId xmlns:p14="http://schemas.microsoft.com/office/powerpoint/2010/main" val="369651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1636-F942-4CEA-93C8-0D9ECB5DD9AF}"/>
              </a:ext>
            </a:extLst>
          </p:cNvPr>
          <p:cNvSpPr>
            <a:spLocks noGrp="1"/>
          </p:cNvSpPr>
          <p:nvPr>
            <p:ph type="title"/>
          </p:nvPr>
        </p:nvSpPr>
        <p:spPr/>
        <p:txBody>
          <a:bodyPr/>
          <a:lstStyle/>
          <a:p>
            <a:pPr algn="ctr"/>
            <a:r>
              <a:rPr lang="en-US" dirty="0"/>
              <a:t>Results and In-Depth Analysis </a:t>
            </a:r>
            <a:br>
              <a:rPr lang="en-US" dirty="0"/>
            </a:br>
            <a:r>
              <a:rPr lang="en-US" sz="3600" dirty="0"/>
              <a:t>Random Forest Regression Model</a:t>
            </a:r>
            <a:endParaRPr lang="en-US" dirty="0"/>
          </a:p>
        </p:txBody>
      </p:sp>
      <p:sp>
        <p:nvSpPr>
          <p:cNvPr id="3" name="Content Placeholder 2">
            <a:extLst>
              <a:ext uri="{FF2B5EF4-FFF2-40B4-BE49-F238E27FC236}">
                <a16:creationId xmlns:a16="http://schemas.microsoft.com/office/drawing/2014/main" id="{B6DFC92D-8D30-479A-AFE3-5522949C8ED1}"/>
              </a:ext>
            </a:extLst>
          </p:cNvPr>
          <p:cNvSpPr>
            <a:spLocks noGrp="1"/>
          </p:cNvSpPr>
          <p:nvPr>
            <p:ph idx="1"/>
          </p:nvPr>
        </p:nvSpPr>
        <p:spPr/>
        <p:txBody>
          <a:bodyPr/>
          <a:lstStyle/>
          <a:p>
            <a:r>
              <a:rPr lang="en-US" dirty="0"/>
              <a:t>To ensure that the findings from the Linear Regression Model weren’t a fluke due to bad practices, the next model I employed was the Random Forest Regression Model</a:t>
            </a:r>
          </a:p>
          <a:p>
            <a:pPr lvl="1"/>
            <a:r>
              <a:rPr lang="en-US" dirty="0"/>
              <a:t>Based on the findings of the Linear Regression Model, I employed the same set of variables to run the model:</a:t>
            </a:r>
          </a:p>
          <a:p>
            <a:pPr lvl="2"/>
            <a:r>
              <a:rPr lang="en-US" dirty="0"/>
              <a:t>['</a:t>
            </a:r>
            <a:r>
              <a:rPr lang="en-US" dirty="0" err="1"/>
              <a:t>minimum_nights</a:t>
            </a:r>
            <a:r>
              <a:rPr lang="en-US" dirty="0"/>
              <a:t>', 'latitude', 'longitude', '</a:t>
            </a:r>
            <a:r>
              <a:rPr lang="en-US" dirty="0" err="1"/>
              <a:t>number_of_reviews</a:t>
            </a:r>
            <a:r>
              <a:rPr lang="en-US" dirty="0"/>
              <a:t>', '</a:t>
            </a:r>
            <a:r>
              <a:rPr lang="en-US" dirty="0" err="1"/>
              <a:t>reviews_per_month</a:t>
            </a:r>
            <a:r>
              <a:rPr lang="en-US" dirty="0"/>
              <a:t>', 'availability_365', '</a:t>
            </a:r>
            <a:r>
              <a:rPr lang="en-US" dirty="0" err="1"/>
              <a:t>time_since_collection</a:t>
            </a:r>
            <a:r>
              <a:rPr lang="en-US" dirty="0"/>
              <a:t>’]</a:t>
            </a:r>
          </a:p>
          <a:p>
            <a:pPr lvl="2"/>
            <a:r>
              <a:rPr lang="en-US" dirty="0"/>
              <a:t>For the parameters, I chose to run this model with 100, 1000, and 1500 trees</a:t>
            </a:r>
          </a:p>
          <a:p>
            <a:pPr lvl="3"/>
            <a:r>
              <a:rPr lang="en-US" dirty="0"/>
              <a:t>The trees were picked due to the variety, and the computing power available. </a:t>
            </a:r>
          </a:p>
          <a:p>
            <a:pPr lvl="3"/>
            <a:r>
              <a:rPr lang="en-US" dirty="0"/>
              <a:t>In an ideal scenario we may employ more trees, but this is often not the case, and we have to work within the limitations provided. </a:t>
            </a:r>
          </a:p>
          <a:p>
            <a:pPr lvl="1"/>
            <a:endParaRPr lang="en-US" dirty="0"/>
          </a:p>
        </p:txBody>
      </p:sp>
    </p:spTree>
    <p:extLst>
      <p:ext uri="{BB962C8B-B14F-4D97-AF65-F5344CB8AC3E}">
        <p14:creationId xmlns:p14="http://schemas.microsoft.com/office/powerpoint/2010/main" val="391215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CE79-ACED-49DC-A96B-F4F03A011579}"/>
              </a:ext>
            </a:extLst>
          </p:cNvPr>
          <p:cNvSpPr>
            <a:spLocks noGrp="1"/>
          </p:cNvSpPr>
          <p:nvPr>
            <p:ph type="title"/>
          </p:nvPr>
        </p:nvSpPr>
        <p:spPr/>
        <p:txBody>
          <a:bodyPr/>
          <a:lstStyle/>
          <a:p>
            <a:pPr algn="ctr"/>
            <a:r>
              <a:rPr lang="en-US" dirty="0"/>
              <a:t>Results and In-Depth Analysis </a:t>
            </a:r>
            <a:br>
              <a:rPr lang="en-US" dirty="0"/>
            </a:br>
            <a:r>
              <a:rPr lang="en-US" sz="3600" dirty="0"/>
              <a:t>Random Forest Regression Model</a:t>
            </a:r>
            <a:endParaRPr lang="en-US" dirty="0"/>
          </a:p>
        </p:txBody>
      </p:sp>
      <p:sp>
        <p:nvSpPr>
          <p:cNvPr id="3" name="Content Placeholder 2">
            <a:extLst>
              <a:ext uri="{FF2B5EF4-FFF2-40B4-BE49-F238E27FC236}">
                <a16:creationId xmlns:a16="http://schemas.microsoft.com/office/drawing/2014/main" id="{D4DBD197-F67F-4FF1-84B9-D81D959A72A0}"/>
              </a:ext>
            </a:extLst>
          </p:cNvPr>
          <p:cNvSpPr>
            <a:spLocks noGrp="1"/>
          </p:cNvSpPr>
          <p:nvPr>
            <p:ph idx="1"/>
          </p:nvPr>
        </p:nvSpPr>
        <p:spPr/>
        <p:txBody>
          <a:bodyPr/>
          <a:lstStyle/>
          <a:p>
            <a:r>
              <a:rPr lang="en-US" dirty="0"/>
              <a:t>After running this model 3 separate times with the allotted trees, our results with .score:</a:t>
            </a:r>
          </a:p>
          <a:p>
            <a:pPr lvl="2"/>
            <a:r>
              <a:rPr lang="en-US" dirty="0"/>
              <a:t>100 Trees gave a score of 0.085</a:t>
            </a:r>
          </a:p>
          <a:p>
            <a:pPr lvl="2"/>
            <a:r>
              <a:rPr lang="en-US" dirty="0"/>
              <a:t>1000 Trees gave a score of 0.098</a:t>
            </a:r>
          </a:p>
          <a:p>
            <a:pPr lvl="2"/>
            <a:r>
              <a:rPr lang="en-US" dirty="0"/>
              <a:t>1500 Trees 0.099</a:t>
            </a:r>
          </a:p>
          <a:p>
            <a:pPr lvl="1"/>
            <a:r>
              <a:rPr lang="en-US" sz="1600" dirty="0"/>
              <a:t>Results were better then the Linear Regression model, but still statistically very small and confirms that the dataset for this model was less then ideal for predicting price. </a:t>
            </a:r>
          </a:p>
          <a:p>
            <a:pPr lvl="1"/>
            <a:r>
              <a:rPr lang="en-US" sz="1600" dirty="0"/>
              <a:t>We also saw that more trees in this case, would not be necessary, as the .score difference between our 1000 tree model and our 1500 tree model was a little more then 0.001</a:t>
            </a:r>
          </a:p>
          <a:p>
            <a:pPr lvl="1"/>
            <a:endParaRPr lang="en-US" dirty="0"/>
          </a:p>
          <a:p>
            <a:pPr lvl="1"/>
            <a:endParaRPr lang="en-US" dirty="0"/>
          </a:p>
        </p:txBody>
      </p:sp>
      <p:pic>
        <p:nvPicPr>
          <p:cNvPr id="6" name="Picture 5">
            <a:extLst>
              <a:ext uri="{FF2B5EF4-FFF2-40B4-BE49-F238E27FC236}">
                <a16:creationId xmlns:a16="http://schemas.microsoft.com/office/drawing/2014/main" id="{6BF32E27-5513-4079-BD67-351C95C5C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3373" y="4839357"/>
            <a:ext cx="2986481" cy="1819992"/>
          </a:xfrm>
          <a:prstGeom prst="rect">
            <a:avLst/>
          </a:prstGeom>
        </p:spPr>
      </p:pic>
    </p:spTree>
    <p:extLst>
      <p:ext uri="{BB962C8B-B14F-4D97-AF65-F5344CB8AC3E}">
        <p14:creationId xmlns:p14="http://schemas.microsoft.com/office/powerpoint/2010/main" val="33854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5056-799C-4CD5-911E-197F1E129F3E}"/>
              </a:ext>
            </a:extLst>
          </p:cNvPr>
          <p:cNvSpPr>
            <a:spLocks noGrp="1"/>
          </p:cNvSpPr>
          <p:nvPr>
            <p:ph type="title"/>
          </p:nvPr>
        </p:nvSpPr>
        <p:spPr/>
        <p:txBody>
          <a:bodyPr/>
          <a:lstStyle/>
          <a:p>
            <a:pPr algn="ctr"/>
            <a:r>
              <a:rPr lang="en-US" dirty="0"/>
              <a:t>Results and In-Depth Analysis</a:t>
            </a:r>
            <a:br>
              <a:rPr lang="en-US" dirty="0"/>
            </a:br>
            <a:r>
              <a:rPr lang="en-US" sz="4000" dirty="0" err="1"/>
              <a:t>HyperParameter</a:t>
            </a:r>
            <a:r>
              <a:rPr lang="en-US" sz="4000" dirty="0"/>
              <a:t> Tuning Table</a:t>
            </a:r>
            <a:endParaRPr lang="en-US" dirty="0"/>
          </a:p>
        </p:txBody>
      </p:sp>
      <p:sp>
        <p:nvSpPr>
          <p:cNvPr id="3" name="Content Placeholder 2">
            <a:extLst>
              <a:ext uri="{FF2B5EF4-FFF2-40B4-BE49-F238E27FC236}">
                <a16:creationId xmlns:a16="http://schemas.microsoft.com/office/drawing/2014/main" id="{AE3D6D93-2D8A-45AE-8AF3-9E436068F50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C7215F6-F1AB-48BD-99DA-34993182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39" y="2525087"/>
            <a:ext cx="9381683" cy="2742514"/>
          </a:xfrm>
          <a:prstGeom prst="rect">
            <a:avLst/>
          </a:prstGeom>
        </p:spPr>
      </p:pic>
    </p:spTree>
    <p:extLst>
      <p:ext uri="{BB962C8B-B14F-4D97-AF65-F5344CB8AC3E}">
        <p14:creationId xmlns:p14="http://schemas.microsoft.com/office/powerpoint/2010/main" val="83375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FDBA-58AE-43CA-998C-A47F08838ABD}"/>
              </a:ext>
            </a:extLst>
          </p:cNvPr>
          <p:cNvSpPr>
            <a:spLocks noGrp="1"/>
          </p:cNvSpPr>
          <p:nvPr>
            <p:ph type="title"/>
          </p:nvPr>
        </p:nvSpPr>
        <p:spPr/>
        <p:txBody>
          <a:bodyPr/>
          <a:lstStyle/>
          <a:p>
            <a:pPr algn="ctr"/>
            <a:r>
              <a:rPr lang="en-US" dirty="0"/>
              <a:t>Insights from Linear Regression Model </a:t>
            </a:r>
          </a:p>
        </p:txBody>
      </p:sp>
      <p:sp>
        <p:nvSpPr>
          <p:cNvPr id="3" name="Content Placeholder 2">
            <a:extLst>
              <a:ext uri="{FF2B5EF4-FFF2-40B4-BE49-F238E27FC236}">
                <a16:creationId xmlns:a16="http://schemas.microsoft.com/office/drawing/2014/main" id="{8E780F8E-1190-44EA-A525-A827E5429CB7}"/>
              </a:ext>
            </a:extLst>
          </p:cNvPr>
          <p:cNvSpPr>
            <a:spLocks noGrp="1"/>
          </p:cNvSpPr>
          <p:nvPr>
            <p:ph idx="1"/>
          </p:nvPr>
        </p:nvSpPr>
        <p:spPr/>
        <p:txBody>
          <a:bodyPr>
            <a:normAutofit/>
          </a:bodyPr>
          <a:lstStyle/>
          <a:p>
            <a:pPr>
              <a:spcBef>
                <a:spcPts val="0"/>
              </a:spcBef>
            </a:pPr>
            <a:r>
              <a:rPr lang="en-US" sz="1500" b="0" i="0" u="none" strike="noStrike" dirty="0">
                <a:solidFill>
                  <a:srgbClr val="000000"/>
                </a:solidFill>
                <a:effectLst/>
                <a:latin typeface="Arial" panose="020B0604020202020204" pitchFamily="34" charset="0"/>
              </a:rPr>
              <a:t>Using .</a:t>
            </a:r>
            <a:r>
              <a:rPr lang="en-US" sz="1500" b="0" i="0" u="none" strike="noStrike" dirty="0" err="1">
                <a:solidFill>
                  <a:srgbClr val="000000"/>
                </a:solidFill>
                <a:effectLst/>
                <a:latin typeface="Arial" panose="020B0604020202020204" pitchFamily="34" charset="0"/>
              </a:rPr>
              <a:t>coef</a:t>
            </a:r>
            <a:r>
              <a:rPr lang="en-US" sz="1500" dirty="0">
                <a:solidFill>
                  <a:srgbClr val="000000"/>
                </a:solidFill>
                <a:latin typeface="Arial" panose="020B0604020202020204" pitchFamily="34" charset="0"/>
              </a:rPr>
              <a:t>_ on our Linear Regression model, I was able to find some interesting observations from the data. </a:t>
            </a:r>
            <a:endParaRPr lang="en-US" sz="1500" b="0" i="0" u="none" strike="noStrike" dirty="0">
              <a:solidFill>
                <a:srgbClr val="000000"/>
              </a:solidFill>
              <a:effectLst/>
              <a:latin typeface="Arial" panose="020B0604020202020204" pitchFamily="34" charset="0"/>
            </a:endParaRPr>
          </a:p>
          <a:p>
            <a:pPr lvl="2">
              <a:spcBef>
                <a:spcPts val="0"/>
              </a:spcBef>
            </a:pPr>
            <a:endParaRPr lang="en-US" sz="1100" dirty="0">
              <a:solidFill>
                <a:srgbClr val="000000"/>
              </a:solidFill>
              <a:latin typeface="Arial" panose="020B0604020202020204" pitchFamily="34" charset="0"/>
            </a:endParaRPr>
          </a:p>
          <a:p>
            <a:pPr lvl="1">
              <a:spcBef>
                <a:spcPts val="0"/>
              </a:spcBef>
            </a:pPr>
            <a:r>
              <a:rPr lang="en-US" sz="1300" b="0" i="0" u="none" strike="noStrike" dirty="0">
                <a:solidFill>
                  <a:srgbClr val="000000"/>
                </a:solidFill>
                <a:effectLst/>
                <a:latin typeface="Arial" panose="020B0604020202020204" pitchFamily="34" charset="0"/>
              </a:rPr>
              <a:t>The continuous variable “number of reviews” had a coefficient of approximately -0.18, meaning that for every review the listing has, you can expect the price of the listing to drop by approximately 18 cents. This matches some of the initial findings we found earlier, as listings with more visitors, tends to have lower prices. Prospective guests can filter out by this variable to find cheaper listings.   </a:t>
            </a:r>
          </a:p>
          <a:p>
            <a:pPr marL="0" indent="0" rtl="0">
              <a:spcBef>
                <a:spcPts val="0"/>
              </a:spcBef>
              <a:spcAft>
                <a:spcPts val="0"/>
              </a:spcAft>
              <a:buNone/>
            </a:pPr>
            <a:endParaRPr lang="en-US" sz="1500" b="0" dirty="0">
              <a:effectLst/>
            </a:endParaRPr>
          </a:p>
          <a:p>
            <a:pPr lvl="1">
              <a:spcBef>
                <a:spcPts val="0"/>
              </a:spcBef>
            </a:pPr>
            <a:r>
              <a:rPr lang="en-US" sz="1300" b="0" i="0" u="none" strike="noStrike" dirty="0">
                <a:solidFill>
                  <a:srgbClr val="000000"/>
                </a:solidFill>
                <a:effectLst/>
                <a:latin typeface="Arial" panose="020B0604020202020204" pitchFamily="34" charset="0"/>
              </a:rPr>
              <a:t>Another interesting continuous variable is “availability_365”. This variable counts how many days an </a:t>
            </a:r>
            <a:r>
              <a:rPr lang="en-US" sz="1300" b="0" i="0" u="none" strike="noStrike" dirty="0" err="1">
                <a:solidFill>
                  <a:srgbClr val="000000"/>
                </a:solidFill>
                <a:effectLst/>
                <a:latin typeface="Arial" panose="020B0604020202020204" pitchFamily="34" charset="0"/>
              </a:rPr>
              <a:t>AirBnB</a:t>
            </a:r>
            <a:r>
              <a:rPr lang="en-US" sz="1300" b="0" i="0" u="none" strike="noStrike" dirty="0">
                <a:solidFill>
                  <a:srgbClr val="000000"/>
                </a:solidFill>
                <a:effectLst/>
                <a:latin typeface="Arial" panose="020B0604020202020204" pitchFamily="34" charset="0"/>
              </a:rPr>
              <a:t> listing is available out of 365 days (a full year). Based on the coefficients, we can see that for every day an </a:t>
            </a:r>
            <a:r>
              <a:rPr lang="en-US" sz="1300" b="0" i="0" u="none" strike="noStrike" dirty="0" err="1">
                <a:solidFill>
                  <a:srgbClr val="000000"/>
                </a:solidFill>
                <a:effectLst/>
                <a:latin typeface="Arial" panose="020B0604020202020204" pitchFamily="34" charset="0"/>
              </a:rPr>
              <a:t>AirBnB</a:t>
            </a:r>
            <a:r>
              <a:rPr lang="en-US" sz="1300" b="0" i="0" u="none" strike="noStrike" dirty="0">
                <a:solidFill>
                  <a:srgbClr val="000000"/>
                </a:solidFill>
                <a:effectLst/>
                <a:latin typeface="Arial" panose="020B0604020202020204" pitchFamily="34" charset="0"/>
              </a:rPr>
              <a:t> is available to be rent out, out of 365 days, there is an increase of approximately 0.196 USD. This is very useful information to </a:t>
            </a:r>
            <a:r>
              <a:rPr lang="en-US" sz="1300" b="0" i="0" u="none" strike="noStrike" dirty="0" err="1">
                <a:solidFill>
                  <a:srgbClr val="000000"/>
                </a:solidFill>
                <a:effectLst/>
                <a:latin typeface="Arial" panose="020B0604020202020204" pitchFamily="34" charset="0"/>
              </a:rPr>
              <a:t>AirBnB</a:t>
            </a:r>
            <a:r>
              <a:rPr lang="en-US" sz="1300" b="0" i="0" u="none" strike="noStrike" dirty="0">
                <a:solidFill>
                  <a:srgbClr val="000000"/>
                </a:solidFill>
                <a:effectLst/>
                <a:latin typeface="Arial" panose="020B0604020202020204" pitchFamily="34" charset="0"/>
              </a:rPr>
              <a:t> hosts as this can help them determine how to choose the best price for their listings. </a:t>
            </a:r>
            <a:endParaRPr lang="en-US" sz="1300" b="0" dirty="0">
              <a:effectLst/>
            </a:endParaRPr>
          </a:p>
          <a:p>
            <a:pPr marL="0" indent="0">
              <a:buNone/>
            </a:pPr>
            <a:br>
              <a:rPr lang="en-US" dirty="0"/>
            </a:br>
            <a:endParaRPr lang="en-US" dirty="0"/>
          </a:p>
        </p:txBody>
      </p:sp>
    </p:spTree>
    <p:extLst>
      <p:ext uri="{BB962C8B-B14F-4D97-AF65-F5344CB8AC3E}">
        <p14:creationId xmlns:p14="http://schemas.microsoft.com/office/powerpoint/2010/main" val="134020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0FE0-742E-43B0-89E6-CCDC7F84BA41}"/>
              </a:ext>
            </a:extLst>
          </p:cNvPr>
          <p:cNvSpPr>
            <a:spLocks noGrp="1"/>
          </p:cNvSpPr>
          <p:nvPr>
            <p:ph type="title"/>
          </p:nvPr>
        </p:nvSpPr>
        <p:spPr/>
        <p:txBody>
          <a:bodyPr/>
          <a:lstStyle/>
          <a:p>
            <a:r>
              <a:rPr lang="en-US" dirty="0"/>
              <a:t>END</a:t>
            </a:r>
          </a:p>
        </p:txBody>
      </p:sp>
      <p:sp>
        <p:nvSpPr>
          <p:cNvPr id="3" name="Content Placeholder 2">
            <a:extLst>
              <a:ext uri="{FF2B5EF4-FFF2-40B4-BE49-F238E27FC236}">
                <a16:creationId xmlns:a16="http://schemas.microsoft.com/office/drawing/2014/main" id="{1CE71839-E600-484B-9545-D5D26342B1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298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AF2-2B91-41A0-AB27-784FA279CEBE}"/>
              </a:ext>
            </a:extLst>
          </p:cNvPr>
          <p:cNvSpPr>
            <a:spLocks noGrp="1"/>
          </p:cNvSpPr>
          <p:nvPr>
            <p:ph type="title"/>
          </p:nvPr>
        </p:nvSpPr>
        <p:spPr/>
        <p:txBody>
          <a:bodyPr/>
          <a:lstStyle/>
          <a:p>
            <a:r>
              <a:rPr lang="en-US" dirty="0"/>
              <a:t>Why New York City?</a:t>
            </a:r>
          </a:p>
        </p:txBody>
      </p:sp>
      <p:sp>
        <p:nvSpPr>
          <p:cNvPr id="3" name="Content Placeholder 2">
            <a:extLst>
              <a:ext uri="{FF2B5EF4-FFF2-40B4-BE49-F238E27FC236}">
                <a16:creationId xmlns:a16="http://schemas.microsoft.com/office/drawing/2014/main" id="{DDAE30B5-C92D-4713-9815-676C371285F0}"/>
              </a:ext>
            </a:extLst>
          </p:cNvPr>
          <p:cNvSpPr>
            <a:spLocks noGrp="1"/>
          </p:cNvSpPr>
          <p:nvPr>
            <p:ph idx="1"/>
          </p:nvPr>
        </p:nvSpPr>
        <p:spPr/>
        <p:txBody>
          <a:bodyPr/>
          <a:lstStyle/>
          <a:p>
            <a:r>
              <a:rPr lang="en-US" dirty="0"/>
              <a:t>Known as the Big Apple, New York City is one of the world’s most famous cities, and draws million of visitors every year:</a:t>
            </a:r>
          </a:p>
          <a:p>
            <a:pPr lvl="1"/>
            <a:r>
              <a:rPr lang="en-US" dirty="0"/>
              <a:t>54.4m 2014</a:t>
            </a:r>
          </a:p>
          <a:p>
            <a:pPr lvl="1"/>
            <a:r>
              <a:rPr lang="en-US" dirty="0"/>
              <a:t>55.9m 2015</a:t>
            </a:r>
          </a:p>
          <a:p>
            <a:pPr lvl="1"/>
            <a:r>
              <a:rPr lang="en-US" dirty="0"/>
              <a:t>60.5m 2016</a:t>
            </a:r>
          </a:p>
          <a:p>
            <a:pPr lvl="1"/>
            <a:r>
              <a:rPr lang="en-US" dirty="0"/>
              <a:t>62.8m 2017</a:t>
            </a:r>
          </a:p>
          <a:p>
            <a:pPr lvl="1"/>
            <a:r>
              <a:rPr lang="en-US" dirty="0"/>
              <a:t>65.2m 2018</a:t>
            </a:r>
          </a:p>
          <a:p>
            <a:r>
              <a:rPr lang="en-US" dirty="0"/>
              <a:t>One of the United State’s  most historic cities, and home of a large number of cultural landmarks</a:t>
            </a:r>
          </a:p>
        </p:txBody>
      </p:sp>
      <p:pic>
        <p:nvPicPr>
          <p:cNvPr id="6" name="Picture 5">
            <a:extLst>
              <a:ext uri="{FF2B5EF4-FFF2-40B4-BE49-F238E27FC236}">
                <a16:creationId xmlns:a16="http://schemas.microsoft.com/office/drawing/2014/main" id="{A5720182-46A1-49FB-AAB5-615470139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173" y="2908097"/>
            <a:ext cx="4451314" cy="2024630"/>
          </a:xfrm>
          <a:prstGeom prst="rect">
            <a:avLst/>
          </a:prstGeom>
        </p:spPr>
      </p:pic>
    </p:spTree>
    <p:extLst>
      <p:ext uri="{BB962C8B-B14F-4D97-AF65-F5344CB8AC3E}">
        <p14:creationId xmlns:p14="http://schemas.microsoft.com/office/powerpoint/2010/main" val="327378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AC66-8BA0-4EFA-8993-1E5A97A6294C}"/>
              </a:ext>
            </a:extLst>
          </p:cNvPr>
          <p:cNvSpPr>
            <a:spLocks noGrp="1"/>
          </p:cNvSpPr>
          <p:nvPr>
            <p:ph type="title"/>
          </p:nvPr>
        </p:nvSpPr>
        <p:spPr/>
        <p:txBody>
          <a:bodyPr/>
          <a:lstStyle/>
          <a:p>
            <a:pPr algn="ctr"/>
            <a:r>
              <a:rPr lang="en-US" dirty="0"/>
              <a:t>Why </a:t>
            </a:r>
            <a:r>
              <a:rPr lang="en-US" dirty="0" err="1"/>
              <a:t>AirBnb</a:t>
            </a:r>
            <a:r>
              <a:rPr lang="en-US" dirty="0"/>
              <a:t>?</a:t>
            </a:r>
          </a:p>
        </p:txBody>
      </p:sp>
      <p:sp>
        <p:nvSpPr>
          <p:cNvPr id="3" name="Content Placeholder 2">
            <a:extLst>
              <a:ext uri="{FF2B5EF4-FFF2-40B4-BE49-F238E27FC236}">
                <a16:creationId xmlns:a16="http://schemas.microsoft.com/office/drawing/2014/main" id="{D097CFD5-F1FF-4074-A5DB-DA73FD665448}"/>
              </a:ext>
            </a:extLst>
          </p:cNvPr>
          <p:cNvSpPr>
            <a:spLocks noGrp="1"/>
          </p:cNvSpPr>
          <p:nvPr>
            <p:ph idx="1"/>
          </p:nvPr>
        </p:nvSpPr>
        <p:spPr/>
        <p:txBody>
          <a:bodyPr/>
          <a:lstStyle/>
          <a:p>
            <a:r>
              <a:rPr lang="en-US" dirty="0"/>
              <a:t>One of the biggest rental companies out there, offering unique experiences and a wide range of options.</a:t>
            </a:r>
          </a:p>
          <a:p>
            <a:r>
              <a:rPr lang="en-US" dirty="0"/>
              <a:t>Availability. </a:t>
            </a:r>
            <a:r>
              <a:rPr lang="en-US" dirty="0" err="1"/>
              <a:t>AirBnB’s</a:t>
            </a:r>
            <a:r>
              <a:rPr lang="en-US" dirty="0"/>
              <a:t> public data is aggregated and published via insideairbnb.com</a:t>
            </a:r>
          </a:p>
          <a:p>
            <a:endParaRPr lang="en-US" dirty="0"/>
          </a:p>
          <a:p>
            <a:r>
              <a:rPr lang="en-US" dirty="0"/>
              <a:t>From my personal experience it is a very flexible tool for travelers. </a:t>
            </a:r>
          </a:p>
        </p:txBody>
      </p:sp>
      <p:pic>
        <p:nvPicPr>
          <p:cNvPr id="5" name="Picture 4">
            <a:extLst>
              <a:ext uri="{FF2B5EF4-FFF2-40B4-BE49-F238E27FC236}">
                <a16:creationId xmlns:a16="http://schemas.microsoft.com/office/drawing/2014/main" id="{E251CFED-7E9F-49DF-9D63-CBA947C5D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292" y="4843011"/>
            <a:ext cx="3909270" cy="1778002"/>
          </a:xfrm>
          <a:prstGeom prst="rect">
            <a:avLst/>
          </a:prstGeom>
        </p:spPr>
      </p:pic>
    </p:spTree>
    <p:extLst>
      <p:ext uri="{BB962C8B-B14F-4D97-AF65-F5344CB8AC3E}">
        <p14:creationId xmlns:p14="http://schemas.microsoft.com/office/powerpoint/2010/main" val="1096033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53A8-4152-4FB8-A2FD-730E15B327B8}"/>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3308B637-73CE-46FA-8810-DA1B10C2964D}"/>
              </a:ext>
            </a:extLst>
          </p:cNvPr>
          <p:cNvSpPr>
            <a:spLocks noGrp="1"/>
          </p:cNvSpPr>
          <p:nvPr>
            <p:ph idx="1"/>
          </p:nvPr>
        </p:nvSpPr>
        <p:spPr/>
        <p:txBody>
          <a:bodyPr/>
          <a:lstStyle/>
          <a:p>
            <a:r>
              <a:rPr lang="en-US" dirty="0"/>
              <a:t>Data Cleaning and analysis</a:t>
            </a:r>
          </a:p>
          <a:p>
            <a:r>
              <a:rPr lang="en-US" dirty="0"/>
              <a:t>Data Exploration</a:t>
            </a:r>
          </a:p>
          <a:p>
            <a:r>
              <a:rPr lang="en-US" dirty="0"/>
              <a:t>Hypothesis Testing</a:t>
            </a:r>
          </a:p>
          <a:p>
            <a:r>
              <a:rPr lang="en-US" dirty="0"/>
              <a:t>Machine Learning</a:t>
            </a:r>
          </a:p>
          <a:p>
            <a:pPr lvl="1"/>
            <a:r>
              <a:rPr lang="en-US" dirty="0"/>
              <a:t>Linear Regression</a:t>
            </a:r>
          </a:p>
          <a:p>
            <a:pPr lvl="1"/>
            <a:r>
              <a:rPr lang="en-US" dirty="0"/>
              <a:t>Ridge Regression</a:t>
            </a:r>
          </a:p>
          <a:p>
            <a:pPr lvl="1"/>
            <a:r>
              <a:rPr lang="en-US" dirty="0"/>
              <a:t>Random Forest </a:t>
            </a:r>
            <a:r>
              <a:rPr lang="en-US" dirty="0" err="1"/>
              <a:t>Regresion</a:t>
            </a:r>
            <a:endParaRPr lang="en-US" dirty="0"/>
          </a:p>
          <a:p>
            <a:pPr marL="457200" lvl="1" indent="0">
              <a:buNone/>
            </a:pPr>
            <a:endParaRPr lang="en-US" dirty="0"/>
          </a:p>
        </p:txBody>
      </p:sp>
    </p:spTree>
    <p:extLst>
      <p:ext uri="{BB962C8B-B14F-4D97-AF65-F5344CB8AC3E}">
        <p14:creationId xmlns:p14="http://schemas.microsoft.com/office/powerpoint/2010/main" val="3029632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0281-F6D3-44EC-8EB2-2E2A4048CF89}"/>
              </a:ext>
            </a:extLst>
          </p:cNvPr>
          <p:cNvSpPr>
            <a:spLocks noGrp="1"/>
          </p:cNvSpPr>
          <p:nvPr>
            <p:ph type="title"/>
          </p:nvPr>
        </p:nvSpPr>
        <p:spPr/>
        <p:txBody>
          <a:bodyPr/>
          <a:lstStyle/>
          <a:p>
            <a:pPr algn="ctr"/>
            <a:r>
              <a:rPr lang="en-US" dirty="0"/>
              <a:t>Initial Findings </a:t>
            </a:r>
          </a:p>
        </p:txBody>
      </p:sp>
      <p:sp>
        <p:nvSpPr>
          <p:cNvPr id="3" name="Content Placeholder 2">
            <a:extLst>
              <a:ext uri="{FF2B5EF4-FFF2-40B4-BE49-F238E27FC236}">
                <a16:creationId xmlns:a16="http://schemas.microsoft.com/office/drawing/2014/main" id="{5AF4D56C-5F92-40EA-B1C7-77D95859A4ED}"/>
              </a:ext>
            </a:extLst>
          </p:cNvPr>
          <p:cNvSpPr>
            <a:spLocks noGrp="1"/>
          </p:cNvSpPr>
          <p:nvPr>
            <p:ph idx="1"/>
          </p:nvPr>
        </p:nvSpPr>
        <p:spPr/>
        <p:txBody>
          <a:bodyPr/>
          <a:lstStyle/>
          <a:p>
            <a:r>
              <a:rPr lang="en-US" dirty="0"/>
              <a:t>Based on initial explorations, there are number of variables that may have a significant effect on the price for an </a:t>
            </a:r>
            <a:r>
              <a:rPr lang="en-US" dirty="0" err="1"/>
              <a:t>AirBnB</a:t>
            </a:r>
            <a:r>
              <a:rPr lang="en-US" dirty="0"/>
              <a:t> in NYC:</a:t>
            </a:r>
          </a:p>
          <a:p>
            <a:pPr lvl="1"/>
            <a:r>
              <a:rPr lang="en-US" dirty="0"/>
              <a:t>Date listed</a:t>
            </a:r>
          </a:p>
          <a:p>
            <a:pPr lvl="1"/>
            <a:r>
              <a:rPr lang="en-US" dirty="0"/>
              <a:t>Reviews per month</a:t>
            </a:r>
          </a:p>
          <a:p>
            <a:pPr lvl="1"/>
            <a:r>
              <a:rPr lang="en-US" dirty="0"/>
              <a:t>Number of Reviews</a:t>
            </a:r>
          </a:p>
          <a:p>
            <a:pPr marL="457200" lvl="1" indent="0">
              <a:buNone/>
            </a:pPr>
            <a:endParaRPr lang="en-US" dirty="0"/>
          </a:p>
        </p:txBody>
      </p:sp>
      <p:pic>
        <p:nvPicPr>
          <p:cNvPr id="5" name="Picture 4">
            <a:extLst>
              <a:ext uri="{FF2B5EF4-FFF2-40B4-BE49-F238E27FC236}">
                <a16:creationId xmlns:a16="http://schemas.microsoft.com/office/drawing/2014/main" id="{1DBCBCC6-1ECD-406A-818E-2B12E87FA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744" y="3062515"/>
            <a:ext cx="7273256" cy="3549261"/>
          </a:xfrm>
          <a:prstGeom prst="rect">
            <a:avLst/>
          </a:prstGeom>
        </p:spPr>
      </p:pic>
    </p:spTree>
    <p:extLst>
      <p:ext uri="{BB962C8B-B14F-4D97-AF65-F5344CB8AC3E}">
        <p14:creationId xmlns:p14="http://schemas.microsoft.com/office/powerpoint/2010/main" val="76722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DABC1B-4C6A-4DF5-AF02-FD6BECD9C17F}"/>
              </a:ext>
            </a:extLst>
          </p:cNvPr>
          <p:cNvSpPr>
            <a:spLocks noGrp="1"/>
          </p:cNvSpPr>
          <p:nvPr>
            <p:ph type="title"/>
          </p:nvPr>
        </p:nvSpPr>
        <p:spPr/>
        <p:txBody>
          <a:bodyPr>
            <a:normAutofit fontScale="90000"/>
          </a:bodyPr>
          <a:lstStyle/>
          <a:p>
            <a:r>
              <a:rPr lang="en-US" dirty="0"/>
              <a:t>Neighborhood with the most availability</a:t>
            </a:r>
            <a:br>
              <a:rPr lang="en-US" dirty="0"/>
            </a:br>
            <a:endParaRPr lang="en-US" dirty="0"/>
          </a:p>
        </p:txBody>
      </p:sp>
      <p:pic>
        <p:nvPicPr>
          <p:cNvPr id="5" name="Content Placeholder 4">
            <a:extLst>
              <a:ext uri="{FF2B5EF4-FFF2-40B4-BE49-F238E27FC236}">
                <a16:creationId xmlns:a16="http://schemas.microsoft.com/office/drawing/2014/main" id="{893E9CE3-F519-4372-851D-E79ABEFAF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688" y="0"/>
            <a:ext cx="7302854" cy="6858000"/>
          </a:xfrm>
        </p:spPr>
      </p:pic>
      <p:sp>
        <p:nvSpPr>
          <p:cNvPr id="7" name="Text Placeholder 6">
            <a:extLst>
              <a:ext uri="{FF2B5EF4-FFF2-40B4-BE49-F238E27FC236}">
                <a16:creationId xmlns:a16="http://schemas.microsoft.com/office/drawing/2014/main" id="{395FF19E-2172-4F8C-BCAA-C98D4CF3E76B}"/>
              </a:ext>
            </a:extLst>
          </p:cNvPr>
          <p:cNvSpPr>
            <a:spLocks noGrp="1"/>
          </p:cNvSpPr>
          <p:nvPr>
            <p:ph type="body" sz="half" idx="2"/>
          </p:nvPr>
        </p:nvSpPr>
        <p:spPr/>
        <p:txBody>
          <a:bodyPr/>
          <a:lstStyle/>
          <a:p>
            <a:r>
              <a:rPr lang="en-US" dirty="0"/>
              <a:t>Manhattan and Queens  are the two neighborhoods with the best availability, followed by Brooklyn, Bronx, and Staten Island</a:t>
            </a:r>
          </a:p>
          <a:p>
            <a:endParaRPr lang="en-US" dirty="0"/>
          </a:p>
        </p:txBody>
      </p:sp>
    </p:spTree>
    <p:extLst>
      <p:ext uri="{BB962C8B-B14F-4D97-AF65-F5344CB8AC3E}">
        <p14:creationId xmlns:p14="http://schemas.microsoft.com/office/powerpoint/2010/main" val="2692082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9333-BFDF-4985-80EB-C1EBF297B625}"/>
              </a:ext>
            </a:extLst>
          </p:cNvPr>
          <p:cNvSpPr>
            <a:spLocks noGrp="1"/>
          </p:cNvSpPr>
          <p:nvPr>
            <p:ph type="title"/>
          </p:nvPr>
        </p:nvSpPr>
        <p:spPr/>
        <p:txBody>
          <a:bodyPr/>
          <a:lstStyle/>
          <a:p>
            <a:r>
              <a:rPr lang="en-US" dirty="0"/>
              <a:t>Price by Neighborhood</a:t>
            </a:r>
          </a:p>
        </p:txBody>
      </p:sp>
      <p:pic>
        <p:nvPicPr>
          <p:cNvPr id="6" name="Content Placeholder 5">
            <a:extLst>
              <a:ext uri="{FF2B5EF4-FFF2-40B4-BE49-F238E27FC236}">
                <a16:creationId xmlns:a16="http://schemas.microsoft.com/office/drawing/2014/main" id="{E53DB871-2B79-4E97-9817-63569A61F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226" y="1"/>
            <a:ext cx="7340367" cy="6769915"/>
          </a:xfrm>
        </p:spPr>
      </p:pic>
      <p:sp>
        <p:nvSpPr>
          <p:cNvPr id="4" name="Text Placeholder 3">
            <a:extLst>
              <a:ext uri="{FF2B5EF4-FFF2-40B4-BE49-F238E27FC236}">
                <a16:creationId xmlns:a16="http://schemas.microsoft.com/office/drawing/2014/main" id="{98F36CAD-EE03-401A-BE1B-CE7DFEBB6B48}"/>
              </a:ext>
            </a:extLst>
          </p:cNvPr>
          <p:cNvSpPr>
            <a:spLocks noGrp="1"/>
          </p:cNvSpPr>
          <p:nvPr>
            <p:ph type="body" sz="half" idx="2"/>
          </p:nvPr>
        </p:nvSpPr>
        <p:spPr/>
        <p:txBody>
          <a:bodyPr/>
          <a:lstStyle/>
          <a:p>
            <a:r>
              <a:rPr lang="en-US" dirty="0"/>
              <a:t>Judging from our heatmap here, the highest priced </a:t>
            </a:r>
            <a:r>
              <a:rPr lang="en-US" dirty="0" err="1"/>
              <a:t>AirBnB</a:t>
            </a:r>
            <a:r>
              <a:rPr lang="en-US" dirty="0"/>
              <a:t> listings are in Brooklyn and Manhattan, followed by Staten Island, Bronx and Queens</a:t>
            </a:r>
          </a:p>
        </p:txBody>
      </p:sp>
    </p:spTree>
    <p:extLst>
      <p:ext uri="{BB962C8B-B14F-4D97-AF65-F5344CB8AC3E}">
        <p14:creationId xmlns:p14="http://schemas.microsoft.com/office/powerpoint/2010/main" val="134550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4E8E7A-8FE6-4EB6-9D4A-C664EFF1428E}"/>
              </a:ext>
            </a:extLst>
          </p:cNvPr>
          <p:cNvSpPr>
            <a:spLocks noGrp="1"/>
          </p:cNvSpPr>
          <p:nvPr>
            <p:ph type="title"/>
          </p:nvPr>
        </p:nvSpPr>
        <p:spPr/>
        <p:txBody>
          <a:bodyPr/>
          <a:lstStyle/>
          <a:p>
            <a:pPr algn="ctr"/>
            <a:r>
              <a:rPr lang="en-US" dirty="0"/>
              <a:t>Statistical Analysis</a:t>
            </a:r>
          </a:p>
        </p:txBody>
      </p:sp>
      <p:sp>
        <p:nvSpPr>
          <p:cNvPr id="6" name="Content Placeholder 5">
            <a:extLst>
              <a:ext uri="{FF2B5EF4-FFF2-40B4-BE49-F238E27FC236}">
                <a16:creationId xmlns:a16="http://schemas.microsoft.com/office/drawing/2014/main" id="{58A5B370-DD26-46B2-B528-A3AEE4CC107C}"/>
              </a:ext>
            </a:extLst>
          </p:cNvPr>
          <p:cNvSpPr>
            <a:spLocks noGrp="1"/>
          </p:cNvSpPr>
          <p:nvPr>
            <p:ph idx="1"/>
          </p:nvPr>
        </p:nvSpPr>
        <p:spPr/>
        <p:txBody>
          <a:bodyPr/>
          <a:lstStyle/>
          <a:p>
            <a:r>
              <a:rPr lang="en-US" dirty="0"/>
              <a:t>Traditionally the price to rent a unit is most expensive then renting a room/sharing with a cotenant. However, New York City is one of the most expensive cities in the world and depending on the neighborhood this may not hold truth. </a:t>
            </a:r>
          </a:p>
          <a:p>
            <a:r>
              <a:rPr lang="en-US" sz="1800" dirty="0">
                <a:solidFill>
                  <a:srgbClr val="000000"/>
                </a:solidFill>
                <a:latin typeface="Arial" panose="020B0604020202020204" pitchFamily="34" charset="0"/>
              </a:rPr>
              <a:t>T</a:t>
            </a:r>
            <a:r>
              <a:rPr lang="en-US" sz="1800" b="0" i="0" u="none" strike="noStrike" dirty="0">
                <a:solidFill>
                  <a:srgbClr val="000000"/>
                </a:solidFill>
                <a:effectLst/>
                <a:latin typeface="Arial" panose="020B0604020202020204" pitchFamily="34" charset="0"/>
              </a:rPr>
              <a:t>he null hypothesis (Ho) as there is no difference between the price for a whole apartment and a room in NYC</a:t>
            </a:r>
            <a:r>
              <a:rPr lang="en-US" sz="1800" b="0" i="0" u="none" strike="noStrike">
                <a:solidFill>
                  <a:srgbClr val="000000"/>
                </a:solidFill>
                <a:effectLst/>
                <a:latin typeface="Arial" panose="020B0604020202020204" pitchFamily="34" charset="0"/>
              </a:rPr>
              <a:t>. </a:t>
            </a:r>
            <a:endParaRPr lang="en-US" sz="1800" dirty="0">
              <a:solidFill>
                <a:srgbClr val="000000"/>
              </a:solidFill>
              <a:latin typeface="Arial" panose="020B0604020202020204" pitchFamily="34" charset="0"/>
            </a:endParaRPr>
          </a:p>
          <a:p>
            <a:r>
              <a:rPr lang="en-US" sz="1800" dirty="0">
                <a:solidFill>
                  <a:srgbClr val="000000"/>
                </a:solidFill>
                <a:latin typeface="Arial" panose="020B0604020202020204" pitchFamily="34" charset="0"/>
              </a:rPr>
              <a:t>A</a:t>
            </a:r>
            <a:r>
              <a:rPr lang="en-US" sz="1800" b="0" i="0" u="none" strike="noStrike" dirty="0">
                <a:solidFill>
                  <a:srgbClr val="000000"/>
                </a:solidFill>
                <a:effectLst/>
                <a:latin typeface="Arial" panose="020B0604020202020204" pitchFamily="34" charset="0"/>
              </a:rPr>
              <a:t>lternative hypothesis (H1) is that renting a room in NYC is less expensive</a:t>
            </a:r>
            <a:endParaRPr lang="en-US" dirty="0"/>
          </a:p>
        </p:txBody>
      </p:sp>
    </p:spTree>
    <p:extLst>
      <p:ext uri="{BB962C8B-B14F-4D97-AF65-F5344CB8AC3E}">
        <p14:creationId xmlns:p14="http://schemas.microsoft.com/office/powerpoint/2010/main" val="72413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67ECFC-59EE-4E4E-AEBE-91F61DDEB2DC}"/>
              </a:ext>
            </a:extLst>
          </p:cNvPr>
          <p:cNvSpPr>
            <a:spLocks noGrp="1"/>
          </p:cNvSpPr>
          <p:nvPr>
            <p:ph type="title"/>
          </p:nvPr>
        </p:nvSpPr>
        <p:spPr/>
        <p:txBody>
          <a:bodyPr/>
          <a:lstStyle/>
          <a:p>
            <a:pPr algn="ctr"/>
            <a:r>
              <a:rPr lang="en-US" dirty="0"/>
              <a:t>Statistical Analysis</a:t>
            </a:r>
          </a:p>
        </p:txBody>
      </p:sp>
      <p:sp>
        <p:nvSpPr>
          <p:cNvPr id="6" name="Content Placeholder 5">
            <a:extLst>
              <a:ext uri="{FF2B5EF4-FFF2-40B4-BE49-F238E27FC236}">
                <a16:creationId xmlns:a16="http://schemas.microsoft.com/office/drawing/2014/main" id="{A79B9A6C-BF4D-49C8-9685-DA06F2EAC00F}"/>
              </a:ext>
            </a:extLst>
          </p:cNvPr>
          <p:cNvSpPr>
            <a:spLocks noGrp="1"/>
          </p:cNvSpPr>
          <p:nvPr>
            <p:ph idx="1"/>
          </p:nvPr>
        </p:nvSpPr>
        <p:spPr/>
        <p:txBody>
          <a:bodyPr>
            <a:normAutofit lnSpcReduction="1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complete the analysis, I pulled data from the ‘Price’ column of the data set, and separated it by ‘Private room’ and ‘Entire home/apt’ , using “l = </a:t>
            </a:r>
            <a:r>
              <a:rPr lang="en-US" sz="1800" b="0" i="0" u="none" strike="noStrike" dirty="0" err="1">
                <a:solidFill>
                  <a:srgbClr val="000000"/>
                </a:solidFill>
                <a:effectLst/>
                <a:latin typeface="Arial" panose="020B0604020202020204" pitchFamily="34" charset="0"/>
              </a:rPr>
              <a:t>df.price</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df.room_type</a:t>
            </a:r>
            <a:r>
              <a:rPr lang="en-US" sz="1800" b="0" i="0" u="none" strike="noStrike" dirty="0">
                <a:solidFill>
                  <a:srgbClr val="000000"/>
                </a:solidFill>
                <a:effectLst/>
                <a:latin typeface="Arial" panose="020B0604020202020204" pitchFamily="34" charset="0"/>
              </a:rPr>
              <a:t> == 'Private room']</a:t>
            </a:r>
            <a:endParaRPr lang="en-US" b="0" dirty="0">
              <a:effectLst/>
            </a:endParaRPr>
          </a:p>
          <a:p>
            <a:pPr lvl="1">
              <a:spcBef>
                <a:spcPts val="0"/>
              </a:spcBef>
            </a:pPr>
            <a:r>
              <a:rPr lang="en-US" sz="1600" b="0" i="0" u="none" strike="noStrike" dirty="0">
                <a:solidFill>
                  <a:srgbClr val="000000"/>
                </a:solidFill>
                <a:effectLst/>
                <a:latin typeface="Arial" panose="020B0604020202020204" pitchFamily="34" charset="0"/>
              </a:rPr>
              <a:t>m = </a:t>
            </a:r>
            <a:r>
              <a:rPr lang="en-US" sz="1600" b="0" i="0" u="none" strike="noStrike" dirty="0" err="1">
                <a:solidFill>
                  <a:srgbClr val="000000"/>
                </a:solidFill>
                <a:effectLst/>
                <a:latin typeface="Arial" panose="020B0604020202020204" pitchFamily="34" charset="0"/>
              </a:rPr>
              <a:t>df.price</a:t>
            </a:r>
            <a:r>
              <a:rPr lang="en-US" sz="1600" b="0" i="0" u="none" strike="noStrike" dirty="0">
                <a:solidFill>
                  <a:srgbClr val="000000"/>
                </a:solidFill>
                <a:effectLst/>
                <a:latin typeface="Arial" panose="020B0604020202020204" pitchFamily="34" charset="0"/>
              </a:rPr>
              <a:t>[</a:t>
            </a:r>
            <a:r>
              <a:rPr lang="en-US" sz="1600" b="0" i="0" u="none" strike="noStrike" dirty="0" err="1">
                <a:solidFill>
                  <a:srgbClr val="000000"/>
                </a:solidFill>
                <a:effectLst/>
                <a:latin typeface="Arial" panose="020B0604020202020204" pitchFamily="34" charset="0"/>
              </a:rPr>
              <a:t>df.room_type</a:t>
            </a:r>
            <a:r>
              <a:rPr lang="en-US" sz="1600" b="0" i="0" u="none" strike="noStrike" dirty="0">
                <a:solidFill>
                  <a:srgbClr val="000000"/>
                </a:solidFill>
                <a:effectLst/>
                <a:latin typeface="Arial" panose="020B0604020202020204" pitchFamily="34" charset="0"/>
              </a:rPr>
              <a:t> == 'Entire home/apt']”. As we have all the data from Airbnb, circa 2017 - 2019 for the NYC area, it is assumed that we have a full population, and thus for my analysis, I will use the Z score instead of the T score</a:t>
            </a:r>
            <a:endParaRPr lang="en-US" b="0" dirty="0">
              <a:effectLst/>
            </a:endParaRPr>
          </a:p>
          <a:p>
            <a:r>
              <a:rPr lang="en-US" dirty="0"/>
              <a:t>Employed </a:t>
            </a:r>
            <a:r>
              <a:rPr lang="en-US" dirty="0" err="1"/>
              <a:t>ztest_ind</a:t>
            </a:r>
            <a:r>
              <a:rPr lang="en-US" dirty="0"/>
              <a:t>()</a:t>
            </a:r>
          </a:p>
          <a:p>
            <a:pPr lvl="1"/>
            <a:r>
              <a:rPr lang="en-US" sz="1800" b="0" i="0" u="none" strike="noStrike" dirty="0">
                <a:solidFill>
                  <a:srgbClr val="000000"/>
                </a:solidFill>
                <a:effectLst/>
                <a:latin typeface="Arial" panose="020B0604020202020204" pitchFamily="34" charset="0"/>
              </a:rPr>
              <a:t>After running our formula, the results we received was </a:t>
            </a:r>
            <a:r>
              <a:rPr lang="en-US" sz="1800" b="0" i="0" u="none" strike="noStrike" dirty="0" err="1">
                <a:solidFill>
                  <a:srgbClr val="000000"/>
                </a:solidFill>
                <a:effectLst/>
                <a:latin typeface="Arial" panose="020B0604020202020204" pitchFamily="34" charset="0"/>
              </a:rPr>
              <a:t>tstat</a:t>
            </a:r>
            <a:r>
              <a:rPr lang="en-US" sz="1800" b="0" i="0" u="none" strike="noStrike" dirty="0">
                <a:solidFill>
                  <a:srgbClr val="000000"/>
                </a:solidFill>
                <a:effectLst/>
                <a:latin typeface="Arial" panose="020B0604020202020204" pitchFamily="34" charset="0"/>
              </a:rPr>
              <a:t> = 58.631293966982135, with a p value of 0.0. Interpreting our results, due to the small p value, we will reject the null hypothesis here that the cost is the same in NYC  for whole apartments and single rooms. In terms of our analysis we can conclusively say that there is a difference in cost between renting a whole apartment and renting a single room. </a:t>
            </a:r>
            <a:br>
              <a:rPr lang="en-US" dirty="0"/>
            </a:br>
            <a:endParaRPr lang="en-US" dirty="0"/>
          </a:p>
        </p:txBody>
      </p:sp>
    </p:spTree>
    <p:extLst>
      <p:ext uri="{BB962C8B-B14F-4D97-AF65-F5344CB8AC3E}">
        <p14:creationId xmlns:p14="http://schemas.microsoft.com/office/powerpoint/2010/main" val="42641370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325</TotalTime>
  <Words>1256</Words>
  <Application>Microsoft Office PowerPoint</Application>
  <PresentationFormat>Widescreen</PresentationFormat>
  <Paragraphs>83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Gill Sans MT</vt:lpstr>
      <vt:lpstr>Impact</vt:lpstr>
      <vt:lpstr>Times New Roman</vt:lpstr>
      <vt:lpstr>Badge</vt:lpstr>
      <vt:lpstr>    </vt:lpstr>
      <vt:lpstr>Why New York City?</vt:lpstr>
      <vt:lpstr>Why AirBnb?</vt:lpstr>
      <vt:lpstr>Methods</vt:lpstr>
      <vt:lpstr>Initial Findings </vt:lpstr>
      <vt:lpstr>Neighborhood with the most availability </vt:lpstr>
      <vt:lpstr>Price by Neighborhood</vt:lpstr>
      <vt:lpstr>Statistical Analysis</vt:lpstr>
      <vt:lpstr>Statistical Analysis</vt:lpstr>
      <vt:lpstr>Results and In-Depth Analysis    Linear Regression Model </vt:lpstr>
      <vt:lpstr>Results and In-Depth Analysis  Ridge Model</vt:lpstr>
      <vt:lpstr>Results and In-Depth Analysis  Ridge Model</vt:lpstr>
      <vt:lpstr>Results and In-Depth Analysis  Random Forest Regression Model</vt:lpstr>
      <vt:lpstr>Results and In-Depth Analysis  Random Forest Regression Model</vt:lpstr>
      <vt:lpstr>Results and In-Depth Analysis HyperParameter Tuning Table</vt:lpstr>
      <vt:lpstr>Insights from Linear Regression Model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Jun</dc:creator>
  <cp:lastModifiedBy>Jun</cp:lastModifiedBy>
  <cp:revision>19</cp:revision>
  <dcterms:created xsi:type="dcterms:W3CDTF">2020-07-15T01:28:41Z</dcterms:created>
  <dcterms:modified xsi:type="dcterms:W3CDTF">2020-08-29T22:48:14Z</dcterms:modified>
</cp:coreProperties>
</file>